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1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7" r:id="rId9"/>
    <p:sldId id="262" r:id="rId10"/>
    <p:sldId id="263" r:id="rId11"/>
    <p:sldId id="264" r:id="rId12"/>
    <p:sldId id="268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230301"/>
      </p:ext>
    </p:extLst>
  </p:cSld>
  <p:clrMapOvr>
    <a:masterClrMapping/>
  </p:clrMapOvr>
  <p:transition spd="med">
    <p:dissolv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504122"/>
      </p:ext>
    </p:extLst>
  </p:cSld>
  <p:clrMapOvr>
    <a:masterClrMapping/>
  </p:clrMapOvr>
  <p:transition spd="med">
    <p:dissolv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05739"/>
      </p:ext>
    </p:extLst>
  </p:cSld>
  <p:clrMapOvr>
    <a:masterClrMapping/>
  </p:clrMapOvr>
  <p:transition spd="med">
    <p:dissolv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870658"/>
      </p:ext>
    </p:extLst>
  </p:cSld>
  <p:clrMapOvr>
    <a:masterClrMapping/>
  </p:clrMapOvr>
  <p:transition spd="med">
    <p:dissolv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902921"/>
      </p:ext>
    </p:extLst>
  </p:cSld>
  <p:clrMapOvr>
    <a:masterClrMapping/>
  </p:clrMapOvr>
  <p:transition spd="med">
    <p:dissolv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775383"/>
      </p:ext>
    </p:extLst>
  </p:cSld>
  <p:clrMapOvr>
    <a:masterClrMapping/>
  </p:clrMapOvr>
  <p:transition spd="med">
    <p:dissolv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813366"/>
      </p:ext>
    </p:extLst>
  </p:cSld>
  <p:clrMapOvr>
    <a:masterClrMapping/>
  </p:clrMapOvr>
  <p:transition spd="med">
    <p:dissolv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384144"/>
      </p:ext>
    </p:extLst>
  </p:cSld>
  <p:clrMapOvr>
    <a:masterClrMapping/>
  </p:clrMapOvr>
  <p:transition spd="med">
    <p:dissolv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210399"/>
      </p:ext>
    </p:extLst>
  </p:cSld>
  <p:clrMapOvr>
    <a:masterClrMapping/>
  </p:clrMapOvr>
  <p:transition spd="med"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710450"/>
      </p:ext>
    </p:extLst>
  </p:cSld>
  <p:clrMapOvr>
    <a:masterClrMapping/>
  </p:clrMapOvr>
  <p:transition spd="med">
    <p:dissolv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088393"/>
      </p:ext>
    </p:extLst>
  </p:cSld>
  <p:clrMapOvr>
    <a:masterClrMapping/>
  </p:clrMapOvr>
  <p:transition spd="med"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855670"/>
      </p:ext>
    </p:extLst>
  </p:cSld>
  <p:clrMapOvr>
    <a:masterClrMapping/>
  </p:clrMapOvr>
  <p:transition spd="med"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174691"/>
      </p:ext>
    </p:extLst>
  </p:cSld>
  <p:clrMapOvr>
    <a:masterClrMapping/>
  </p:clrMapOvr>
  <p:transition spd="med"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057493"/>
      </p:ext>
    </p:extLst>
  </p:cSld>
  <p:clrMapOvr>
    <a:masterClrMapping/>
  </p:clrMapOvr>
  <p:transition spd="med"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455190"/>
      </p:ext>
    </p:extLst>
  </p:cSld>
  <p:clrMapOvr>
    <a:masterClrMapping/>
  </p:clrMapOvr>
  <p:transition spd="med"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288969"/>
      </p:ext>
    </p:extLst>
  </p:cSld>
  <p:clrMapOvr>
    <a:masterClrMapping/>
  </p:clrMapOvr>
  <p:transition spd="med"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427741"/>
      </p:ext>
    </p:extLst>
  </p:cSld>
  <p:clrMapOvr>
    <a:masterClrMapping/>
  </p:clrMapOvr>
  <p:transition spd="med"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7674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58" r:id="rId17"/>
  </p:sldLayoutIdLst>
  <p:transition spd="med">
    <p:dissolve/>
  </p:transition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4.wdp"/><Relationship Id="rId4" Type="http://schemas.openxmlformats.org/officeDocument/2006/relationships/image" Target="../media/image5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BAB2D56-9A3B-4E5F-19DC-B8AEBE2BB11C}"/>
              </a:ext>
            </a:extLst>
          </p:cNvPr>
          <p:cNvSpPr/>
          <p:nvPr/>
        </p:nvSpPr>
        <p:spPr>
          <a:xfrm>
            <a:off x="2513509" y="738972"/>
            <a:ext cx="7522614" cy="5649128"/>
          </a:xfrm>
          <a:prstGeom prst="rect">
            <a:avLst/>
          </a:prstGeom>
          <a:solidFill>
            <a:schemeClr val="dk1">
              <a:alpha val="21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2C8280-7B0F-3BEB-6E98-6F6EA2C48319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DD1408-62FD-0E74-8965-25085D101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26" b="96154" l="4365" r="94048">
                        <a14:foregroundMark x1="12302" y1="27564" x2="20238" y2="22115"/>
                        <a14:foregroundMark x1="50397" y1="8333" x2="52778" y2="10256"/>
                        <a14:foregroundMark x1="90873" y1="33654" x2="94444" y2="39744"/>
                        <a14:foregroundMark x1="94444" y1="72436" x2="94444" y2="75962"/>
                        <a14:foregroundMark x1="94444" y1="70833" x2="94444" y2="72436"/>
                        <a14:foregroundMark x1="53175" y1="92308" x2="48810" y2="92628"/>
                        <a14:foregroundMark x1="46429" y1="95192" x2="49603" y2="96154"/>
                        <a14:foregroundMark x1="9127" y1="69872" x2="7540" y2="69872"/>
                        <a14:foregroundMark x1="6746" y1="25641" x2="5952" y2="33654"/>
                        <a14:foregroundMark x1="46429" y1="3846" x2="50397" y2="4487"/>
                        <a14:foregroundMark x1="7143" y1="70192" x2="5556" y2="75000"/>
                        <a14:foregroundMark x1="7540" y1="44231" x2="4365" y2="44872"/>
                        <a14:foregroundMark x1="3968" y1="45192" x2="3968" y2="45192"/>
                        <a14:foregroundMark x1="3968" y1="45192" x2="3968" y2="45192"/>
                        <a14:backgroundMark x1="10714" y1="13462" x2="16667" y2="14423"/>
                        <a14:backgroundMark x1="24603" y1="8974" x2="36111" y2="6410"/>
                        <a14:backgroundMark x1="31349" y1="7051" x2="29762" y2="12821"/>
                        <a14:backgroundMark x1="7540" y1="4487" x2="17063" y2="8333"/>
                        <a14:backgroundMark x1="98413" y1="72436" x2="98413" y2="72436"/>
                        <a14:backgroundMark x1="97619" y1="72436" x2="97619" y2="72436"/>
                        <a14:backgroundMark x1="98413" y1="76603" x2="98413" y2="76603"/>
                        <a14:backgroundMark x1="81746" y1="25641" x2="81746" y2="25641"/>
                        <a14:backgroundMark x1="87302" y1="67308" x2="87302" y2="673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81306" y="1513380"/>
            <a:ext cx="699439" cy="8659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0E0E99-C225-AA9C-460B-9DE4E3B276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98591" y="796545"/>
            <a:ext cx="5207585" cy="1735157"/>
          </a:xfrm>
        </p:spPr>
        <p:txBody>
          <a:bodyPr>
            <a:noAutofit/>
          </a:bodyPr>
          <a:lstStyle/>
          <a:p>
            <a:r>
              <a:rPr lang="en-IN" sz="7200" dirty="0">
                <a:latin typeface="Agency FB" panose="020B0503020202020204" pitchFamily="34" charset="0"/>
              </a:rPr>
              <a:t>BITHUB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1B61DA-CF9E-15D6-7588-C12375B77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7226" y="2309130"/>
            <a:ext cx="7522615" cy="2593172"/>
          </a:xfrm>
        </p:spPr>
        <p:txBody>
          <a:bodyPr>
            <a:noAutofit/>
          </a:bodyPr>
          <a:lstStyle/>
          <a:p>
            <a:pPr algn="ctr"/>
            <a:r>
              <a:rPr lang="en-IN" sz="2000" dirty="0"/>
              <a:t>Submitted by</a:t>
            </a:r>
          </a:p>
          <a:p>
            <a:pPr algn="ctr"/>
            <a:r>
              <a:rPr lang="en-IN" sz="2050" dirty="0">
                <a:solidFill>
                  <a:srgbClr val="FFFF00"/>
                </a:solidFill>
              </a:rPr>
              <a:t>AYUSH KUMAR (2300971520058)</a:t>
            </a:r>
          </a:p>
          <a:p>
            <a:pPr algn="ctr"/>
            <a:r>
              <a:rPr lang="en-IN" sz="2000" dirty="0">
                <a:solidFill>
                  <a:srgbClr val="FFFF00"/>
                </a:solidFill>
              </a:rPr>
              <a:t>ARYA OJHA (23009715200)</a:t>
            </a:r>
          </a:p>
          <a:p>
            <a:pPr algn="ctr"/>
            <a:r>
              <a:rPr lang="en-IN" sz="2000" dirty="0">
                <a:solidFill>
                  <a:srgbClr val="FFFF00"/>
                </a:solidFill>
              </a:rPr>
              <a:t>ASHISH MAURYA (2300971520051)</a:t>
            </a:r>
          </a:p>
          <a:p>
            <a:pPr algn="ctr"/>
            <a:r>
              <a:rPr lang="en-IN" sz="2000" dirty="0">
                <a:solidFill>
                  <a:srgbClr val="FFFF00"/>
                </a:solidFill>
              </a:rPr>
              <a:t>AKSHAT CHAUDHARY (2300971520023)</a:t>
            </a:r>
          </a:p>
          <a:p>
            <a:pPr algn="ctr"/>
            <a:endParaRPr lang="en-IN" sz="20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E6C26B-57CA-3A82-3304-A65EC5489B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4844B92F-A419-2B34-FABD-377D88250B7B}"/>
              </a:ext>
            </a:extLst>
          </p:cNvPr>
          <p:cNvSpPr txBox="1">
            <a:spLocks/>
          </p:cNvSpPr>
          <p:nvPr/>
        </p:nvSpPr>
        <p:spPr>
          <a:xfrm>
            <a:off x="2221706" y="114300"/>
            <a:ext cx="6830568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MINI Project (BCS-351)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0E6EEA8-6214-D2CA-23A2-B4BA09F43573}"/>
              </a:ext>
            </a:extLst>
          </p:cNvPr>
          <p:cNvSpPr txBox="1">
            <a:spLocks/>
          </p:cNvSpPr>
          <p:nvPr/>
        </p:nvSpPr>
        <p:spPr>
          <a:xfrm>
            <a:off x="2280950" y="910050"/>
            <a:ext cx="7755173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sz="3600" dirty="0"/>
              <a:t>MINI PROJECT PRESENTATION ON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5C2783F-0BED-5FDA-3BFA-980A5E8ACB68}"/>
              </a:ext>
            </a:extLst>
          </p:cNvPr>
          <p:cNvSpPr txBox="1">
            <a:spLocks/>
          </p:cNvSpPr>
          <p:nvPr/>
        </p:nvSpPr>
        <p:spPr>
          <a:xfrm>
            <a:off x="2091959" y="4638897"/>
            <a:ext cx="8133147" cy="20716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b="1" u="sng" dirty="0"/>
              <a:t>Under the Supervision</a:t>
            </a:r>
            <a:r>
              <a:rPr lang="en-US" b="1" u="sng" dirty="0"/>
              <a:t> </a:t>
            </a:r>
            <a:r>
              <a:rPr lang="en-IN" b="1" u="sng" dirty="0"/>
              <a:t>of</a:t>
            </a:r>
            <a:endParaRPr lang="en-US" b="1" u="sng" dirty="0"/>
          </a:p>
          <a:p>
            <a:pPr algn="ctr"/>
            <a:r>
              <a:rPr lang="en-IN" b="1" u="sng" dirty="0"/>
              <a:t>DR. KUMAR PRATEEK</a:t>
            </a:r>
          </a:p>
          <a:p>
            <a:pPr algn="ctr"/>
            <a:endParaRPr lang="en-US" b="1" u="sng" dirty="0"/>
          </a:p>
          <a:p>
            <a:pPr algn="ctr"/>
            <a:r>
              <a:rPr lang="en-IN" sz="1400" b="1" dirty="0"/>
              <a:t>Galgotias College of Engineering &amp; Technology</a:t>
            </a:r>
            <a:endParaRPr lang="en-US" sz="1400" b="1" dirty="0"/>
          </a:p>
          <a:p>
            <a:pPr algn="ctr"/>
            <a:r>
              <a:rPr lang="en-IN" sz="1400" b="1" dirty="0"/>
              <a:t>  Greater Noida, Uttar Pradesh</a:t>
            </a:r>
            <a:endParaRPr lang="en-US" sz="1400" b="1" dirty="0"/>
          </a:p>
          <a:p>
            <a:pPr algn="ctr"/>
            <a:endParaRPr lang="en-IN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797A0C-C20D-FCE1-BD21-E43827C31D43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9DE667-2782-202D-4784-7BE5B65FC560}"/>
              </a:ext>
            </a:extLst>
          </p:cNvPr>
          <p:cNvSpPr txBox="1"/>
          <p:nvPr/>
        </p:nvSpPr>
        <p:spPr>
          <a:xfrm>
            <a:off x="218186" y="6470459"/>
            <a:ext cx="12113260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</p:spTree>
    <p:extLst>
      <p:ext uri="{BB962C8B-B14F-4D97-AF65-F5344CB8AC3E}">
        <p14:creationId xmlns:p14="http://schemas.microsoft.com/office/powerpoint/2010/main" val="1716399588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  <p:bldP spid="2" grpId="0"/>
      <p:bldP spid="3" grpId="0" build="p"/>
      <p:bldP spid="9" grpId="0"/>
      <p:bldP spid="11" grpId="0"/>
      <p:bldP spid="12" grpId="0"/>
      <p:bldP spid="14" grpId="0" animBg="1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95C28AA-9A18-D5F3-C2B6-401B4CBC68D1}"/>
              </a:ext>
            </a:extLst>
          </p:cNvPr>
          <p:cNvSpPr/>
          <p:nvPr/>
        </p:nvSpPr>
        <p:spPr>
          <a:xfrm>
            <a:off x="0" y="866971"/>
            <a:ext cx="12192000" cy="5649128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trike="sngStri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C2A80-649F-2471-0233-5055FE705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102" y="1928159"/>
            <a:ext cx="12075682" cy="3541714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Testing and Results</a:t>
            </a: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Usability Testing</a:t>
            </a:r>
            <a:r>
              <a:rPr lang="en-US" dirty="0"/>
              <a:t>: Evaluated ease of navigation, upload, and download functionality with a group of 20 users.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Stress Testing</a:t>
            </a:r>
            <a:r>
              <a:rPr lang="en-US" dirty="0"/>
              <a:t>: Tested platform stability under heavy file-sharing loads to ensure reliability.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Mobile Optimization</a:t>
            </a:r>
            <a:r>
              <a:rPr lang="en-US" dirty="0"/>
              <a:t>: Verified responsiveness and seamless performance on various mobile devices and browsers.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Animation Performance</a:t>
            </a:r>
            <a:r>
              <a:rPr lang="en-US" dirty="0"/>
              <a:t>: Analyzed the smoothness of robotic and 3D animations across devices without lag.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Key Results</a:t>
            </a:r>
            <a:r>
              <a:rPr lang="en-US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 dirty="0"/>
              <a:t>Smooth performance for files up to 50GB.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 dirty="0"/>
              <a:t>Zero crashes during stress tests.</a:t>
            </a: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EF0DE2-8685-809F-7759-411052BBEE54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8BAC1-B212-6587-7918-961681CFC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30B74BD2-48FD-C6CD-314A-D648479916BB}"/>
              </a:ext>
            </a:extLst>
          </p:cNvPr>
          <p:cNvSpPr txBox="1">
            <a:spLocks/>
          </p:cNvSpPr>
          <p:nvPr/>
        </p:nvSpPr>
        <p:spPr>
          <a:xfrm>
            <a:off x="2659927" y="55188"/>
            <a:ext cx="6830568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TESTING AND REsULT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ADF6FC-552D-DDFF-4800-7540BF077998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A5EB9C-3A0E-10E5-F564-70E61C5D11AC}"/>
              </a:ext>
            </a:extLst>
          </p:cNvPr>
          <p:cNvSpPr txBox="1"/>
          <p:nvPr/>
        </p:nvSpPr>
        <p:spPr>
          <a:xfrm>
            <a:off x="406393" y="6465796"/>
            <a:ext cx="11595100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</p:spTree>
    <p:extLst>
      <p:ext uri="{BB962C8B-B14F-4D97-AF65-F5344CB8AC3E}">
        <p14:creationId xmlns:p14="http://schemas.microsoft.com/office/powerpoint/2010/main" val="717218711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" grpId="0" build="p"/>
      <p:bldP spid="4" grpId="0" animBg="1"/>
      <p:bldP spid="6" grpId="0"/>
      <p:bldP spid="7" grpId="0" animBg="1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1F6EEB4-D17D-8A6E-C838-362830ED0CF3}"/>
              </a:ext>
            </a:extLst>
          </p:cNvPr>
          <p:cNvSpPr/>
          <p:nvPr/>
        </p:nvSpPr>
        <p:spPr>
          <a:xfrm>
            <a:off x="0" y="866971"/>
            <a:ext cx="12192000" cy="5649128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trike="sngStri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2C909-045E-C329-A618-7AC022DD0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708" y="1315719"/>
            <a:ext cx="11720075" cy="509000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100" b="1" dirty="0"/>
              <a:t>Conclusion</a:t>
            </a:r>
            <a:r>
              <a:rPr lang="en-IN" sz="3100" dirty="0"/>
              <a:t>: Bithub successfully delivers a web-based BitTorrent platform with innovative UI, seamless cross-platform compatibility, and user-friendly features like drag-and-drop uploads and in-site video playback.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100" b="1" dirty="0"/>
              <a:t>Future Scope</a:t>
            </a:r>
            <a:r>
              <a:rPr lang="en-IN" sz="31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3100" dirty="0"/>
              <a:t>Incorporate </a:t>
            </a:r>
            <a:r>
              <a:rPr lang="en-IN" sz="3100" b="1" dirty="0"/>
              <a:t>real-time file streaming</a:t>
            </a:r>
            <a:r>
              <a:rPr lang="en-IN" sz="3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3100" dirty="0"/>
              <a:t>Add </a:t>
            </a:r>
            <a:r>
              <a:rPr lang="en-IN" sz="3100" b="1" dirty="0"/>
              <a:t>user accounts</a:t>
            </a:r>
            <a:r>
              <a:rPr lang="en-IN" sz="3100" dirty="0"/>
              <a:t> for personalized experiences.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3100" dirty="0"/>
              <a:t>Enhance </a:t>
            </a:r>
            <a:r>
              <a:rPr lang="en-IN" sz="3100" b="1" dirty="0"/>
              <a:t>AI-driven recommendations</a:t>
            </a:r>
            <a:r>
              <a:rPr lang="en-IN" sz="3100" dirty="0"/>
              <a:t> for files.</a:t>
            </a: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1B0E8F-AF9C-F6D3-B9A8-C46C92574798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277787-C0D0-F41E-133D-6CF4CAFE88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CA22AF33-4A28-4D66-C0FE-D73C7046436A}"/>
              </a:ext>
            </a:extLst>
          </p:cNvPr>
          <p:cNvSpPr txBox="1">
            <a:spLocks/>
          </p:cNvSpPr>
          <p:nvPr/>
        </p:nvSpPr>
        <p:spPr>
          <a:xfrm>
            <a:off x="2134803" y="55188"/>
            <a:ext cx="8841193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CONCLUSION AND FUTURE SCOPE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9EE24A-D020-9CE6-D40E-4088986A533B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B77D4F-F408-E82D-7C17-3893BACD8C08}"/>
              </a:ext>
            </a:extLst>
          </p:cNvPr>
          <p:cNvSpPr txBox="1"/>
          <p:nvPr/>
        </p:nvSpPr>
        <p:spPr>
          <a:xfrm>
            <a:off x="298450" y="6463266"/>
            <a:ext cx="11595100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</p:spTree>
    <p:extLst>
      <p:ext uri="{BB962C8B-B14F-4D97-AF65-F5344CB8AC3E}">
        <p14:creationId xmlns:p14="http://schemas.microsoft.com/office/powerpoint/2010/main" val="2930546290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" grpId="0" build="p"/>
      <p:bldP spid="4" grpId="0" animBg="1"/>
      <p:bldP spid="6" grpId="0"/>
      <p:bldP spid="7" grpId="0" animBg="1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A95A0-8913-A5EA-2277-7E6D7DBF6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8536E9F-8215-EA53-2D6A-34A5CC6ACFE9}"/>
              </a:ext>
            </a:extLst>
          </p:cNvPr>
          <p:cNvSpPr/>
          <p:nvPr/>
        </p:nvSpPr>
        <p:spPr>
          <a:xfrm>
            <a:off x="0" y="886606"/>
            <a:ext cx="12192000" cy="5649128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trike="sngStrik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9D7222-BFAD-87AA-51F4-267EFB03AB20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BF4156-7376-3717-784E-309BAEF456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7DEC74CB-06CA-6C4D-B485-7A452FC4FB99}"/>
              </a:ext>
            </a:extLst>
          </p:cNvPr>
          <p:cNvSpPr txBox="1">
            <a:spLocks/>
          </p:cNvSpPr>
          <p:nvPr/>
        </p:nvSpPr>
        <p:spPr>
          <a:xfrm>
            <a:off x="2659927" y="55188"/>
            <a:ext cx="6830568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REFERENCES</a:t>
            </a:r>
            <a:b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</a:br>
            <a:endParaRPr lang="en-IN" sz="3600" dirty="0">
              <a:solidFill>
                <a:srgbClr val="FF000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84FC7-8D6C-A58B-1FCE-05912EC8696F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A31D1C-C0F6-629B-B295-775D59FA1BB1}"/>
              </a:ext>
            </a:extLst>
          </p:cNvPr>
          <p:cNvSpPr txBox="1"/>
          <p:nvPr/>
        </p:nvSpPr>
        <p:spPr>
          <a:xfrm>
            <a:off x="220718" y="6509136"/>
            <a:ext cx="11750563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0DDCF8E-CE0C-2F93-F06D-6C2C949432E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5528" y="1029611"/>
            <a:ext cx="11959366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Official BitTorrent Documentation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Overview of peer-to-peer file sharing protocols.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WebTorrent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Project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Insights on browser-based torrent solutions.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W3Schools &amp; MDN Web Docs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Frontend development guidelines for HTML, CSS, and JavaScript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UI/UX Design Resources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Principles of engaging user interface design.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Feedback Reports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Data collected during testing phases. </a:t>
            </a:r>
          </a:p>
        </p:txBody>
      </p:sp>
    </p:spTree>
    <p:extLst>
      <p:ext uri="{BB962C8B-B14F-4D97-AF65-F5344CB8AC3E}">
        <p14:creationId xmlns:p14="http://schemas.microsoft.com/office/powerpoint/2010/main" val="964480098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" grpId="0" animBg="1"/>
      <p:bldP spid="6" grpId="0"/>
      <p:bldP spid="7" grpId="0" animBg="1"/>
      <p:bldP spid="8" grpId="0"/>
      <p:bldP spid="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0D2777F8-576B-8306-728E-EE306A31DE9F}"/>
              </a:ext>
            </a:extLst>
          </p:cNvPr>
          <p:cNvSpPr/>
          <p:nvPr/>
        </p:nvSpPr>
        <p:spPr>
          <a:xfrm>
            <a:off x="8241146" y="3586599"/>
            <a:ext cx="965200" cy="982065"/>
          </a:xfrm>
          <a:prstGeom prst="ellipse">
            <a:avLst/>
          </a:prstGeom>
          <a:solidFill>
            <a:schemeClr val="tx1"/>
          </a:solidFill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F717E1-2C81-96D2-A282-A7A4265DDAFB}"/>
              </a:ext>
            </a:extLst>
          </p:cNvPr>
          <p:cNvSpPr/>
          <p:nvPr/>
        </p:nvSpPr>
        <p:spPr>
          <a:xfrm>
            <a:off x="0" y="866971"/>
            <a:ext cx="12192000" cy="5649128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trike="sngStrik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3B1099-9D8E-DF2E-A8AD-811378323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268" y="2299465"/>
            <a:ext cx="11787886" cy="1905000"/>
          </a:xfrm>
        </p:spPr>
        <p:txBody>
          <a:bodyPr>
            <a:normAutofit fontScale="90000"/>
          </a:bodyPr>
          <a:lstStyle/>
          <a:p>
            <a:pPr algn="ctr"/>
            <a:br>
              <a:rPr lang="en-US" dirty="0"/>
            </a:br>
            <a:r>
              <a:rPr lang="en-US" dirty="0"/>
              <a:t>We appreciate your time and attention.</a:t>
            </a:r>
            <a:br>
              <a:rPr lang="en-US" dirty="0"/>
            </a:br>
            <a:r>
              <a:rPr lang="en-US" dirty="0"/>
              <a:t>Feel free to ask questions or share your feedback.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6000" b="1" u="sng" dirty="0"/>
              <a:t>Team Bithub</a:t>
            </a:r>
            <a:br>
              <a:rPr lang="en-US" dirty="0"/>
            </a:br>
            <a:r>
              <a:rPr lang="en-US" dirty="0"/>
              <a:t>"Redefining file sharing with innovation and simplicity."</a:t>
            </a:r>
            <a:br>
              <a:rPr lang="en-US" dirty="0"/>
            </a:b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B99C36-587C-C0A2-BC74-F8744E22892E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457959-E2B6-2107-17E8-04C6B1BD40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37D54F03-70B5-3284-11DC-BF785B04DC8B}"/>
              </a:ext>
            </a:extLst>
          </p:cNvPr>
          <p:cNvSpPr txBox="1">
            <a:spLocks/>
          </p:cNvSpPr>
          <p:nvPr/>
        </p:nvSpPr>
        <p:spPr>
          <a:xfrm>
            <a:off x="2659927" y="55188"/>
            <a:ext cx="6830568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THANKYOU!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8A4DFA-1924-855F-90C6-CDDCA3630044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F77CEF-1B53-21ED-0A03-6EAD504B5531}"/>
              </a:ext>
            </a:extLst>
          </p:cNvPr>
          <p:cNvSpPr txBox="1"/>
          <p:nvPr/>
        </p:nvSpPr>
        <p:spPr>
          <a:xfrm>
            <a:off x="477266" y="6531414"/>
            <a:ext cx="11595100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D26F17-DF10-EF65-667B-B386BA7434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526" b="96154" l="4365" r="94048">
                        <a14:foregroundMark x1="12302" y1="27564" x2="20238" y2="22115"/>
                        <a14:foregroundMark x1="50397" y1="8333" x2="52778" y2="10256"/>
                        <a14:foregroundMark x1="90873" y1="33654" x2="94444" y2="39744"/>
                        <a14:foregroundMark x1="94444" y1="72436" x2="94444" y2="75962"/>
                        <a14:foregroundMark x1="94444" y1="70833" x2="94444" y2="72436"/>
                        <a14:foregroundMark x1="53175" y1="92308" x2="48810" y2="92628"/>
                        <a14:foregroundMark x1="46429" y1="95192" x2="49603" y2="96154"/>
                        <a14:foregroundMark x1="9127" y1="69872" x2="7540" y2="69872"/>
                        <a14:foregroundMark x1="6746" y1="25641" x2="5952" y2="33654"/>
                        <a14:foregroundMark x1="46429" y1="3846" x2="50397" y2="4487"/>
                        <a14:foregroundMark x1="7143" y1="70192" x2="5556" y2="75000"/>
                        <a14:foregroundMark x1="7540" y1="44231" x2="4365" y2="44872"/>
                        <a14:foregroundMark x1="3968" y1="45192" x2="3968" y2="45192"/>
                        <a14:foregroundMark x1="3968" y1="45192" x2="3968" y2="45192"/>
                        <a14:backgroundMark x1="10714" y1="13462" x2="16667" y2="14423"/>
                        <a14:backgroundMark x1="24603" y1="8974" x2="36111" y2="6410"/>
                        <a14:backgroundMark x1="31349" y1="7051" x2="29762" y2="12821"/>
                        <a14:backgroundMark x1="7540" y1="4487" x2="17063" y2="8333"/>
                        <a14:backgroundMark x1="98413" y1="72436" x2="98413" y2="72436"/>
                        <a14:backgroundMark x1="97619" y1="72436" x2="97619" y2="72436"/>
                        <a14:backgroundMark x1="98413" y1="76603" x2="98413" y2="76603"/>
                        <a14:backgroundMark x1="81746" y1="25641" x2="81746" y2="25641"/>
                        <a14:backgroundMark x1="87302" y1="67308" x2="87302" y2="673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74026" y="3644645"/>
            <a:ext cx="699439" cy="86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050503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 animBg="1"/>
      <p:bldP spid="2" grpId="0"/>
      <p:bldP spid="4" grpId="0" animBg="1"/>
      <p:bldP spid="6" grpId="0"/>
      <p:bldP spid="7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7F3CD16-B797-2D4E-6AF7-933FF6E04D3C}"/>
              </a:ext>
            </a:extLst>
          </p:cNvPr>
          <p:cNvSpPr/>
          <p:nvPr/>
        </p:nvSpPr>
        <p:spPr>
          <a:xfrm>
            <a:off x="2313904" y="866971"/>
            <a:ext cx="7522614" cy="5649128"/>
          </a:xfrm>
          <a:prstGeom prst="rect">
            <a:avLst/>
          </a:prstGeom>
          <a:solidFill>
            <a:schemeClr val="dk1">
              <a:alpha val="21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BF0FA-0A22-6EE4-6D8D-EBCD07221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5981" y="1819541"/>
            <a:ext cx="9994899" cy="3649133"/>
          </a:xfrm>
        </p:spPr>
        <p:txBody>
          <a:bodyPr>
            <a:normAutofit fontScale="25000" lnSpcReduction="20000"/>
          </a:bodyPr>
          <a:lstStyle/>
          <a:p>
            <a:pPr marL="342900" indent="-342900" algn="ctr">
              <a:lnSpc>
                <a:spcPct val="150000"/>
              </a:lnSpc>
              <a:buFont typeface="+mj-lt"/>
              <a:buAutoNum type="arabicPeriod"/>
            </a:pPr>
            <a:r>
              <a:rPr lang="es-ES" sz="112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marL="342900" indent="-342900" algn="ctr">
              <a:lnSpc>
                <a:spcPct val="150000"/>
              </a:lnSpc>
              <a:buFont typeface="+mj-lt"/>
              <a:buAutoNum type="arabicPeriod"/>
            </a:pPr>
            <a:r>
              <a:rPr lang="es-ES" sz="112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Literature survey</a:t>
            </a:r>
          </a:p>
          <a:p>
            <a:pPr marL="342900" indent="-342900" algn="ctr">
              <a:lnSpc>
                <a:spcPct val="150000"/>
              </a:lnSpc>
              <a:buFont typeface="+mj-lt"/>
              <a:buAutoNum type="arabicPeriod"/>
            </a:pPr>
            <a:r>
              <a:rPr lang="es-ES" sz="112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statement and objectives</a:t>
            </a:r>
          </a:p>
          <a:p>
            <a:pPr marL="342900" indent="-342900" algn="ctr">
              <a:lnSpc>
                <a:spcPct val="150000"/>
              </a:lnSpc>
              <a:buFont typeface="+mj-lt"/>
              <a:buAutoNum type="arabicPeriod"/>
            </a:pPr>
            <a:r>
              <a:rPr lang="es-ES" sz="112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Methodology</a:t>
            </a:r>
          </a:p>
          <a:p>
            <a:pPr marL="342900" indent="-342900" algn="ctr">
              <a:lnSpc>
                <a:spcPct val="150000"/>
              </a:lnSpc>
              <a:buFont typeface="+mj-lt"/>
              <a:buAutoNum type="arabicPeriod"/>
            </a:pPr>
            <a:r>
              <a:rPr lang="es-ES" sz="112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Implementation</a:t>
            </a:r>
          </a:p>
          <a:p>
            <a:pPr marL="342900" indent="-342900" algn="ctr">
              <a:lnSpc>
                <a:spcPct val="150000"/>
              </a:lnSpc>
              <a:buFont typeface="+mj-lt"/>
              <a:buAutoNum type="arabicPeriod"/>
            </a:pPr>
            <a:r>
              <a:rPr lang="es-ES" sz="112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&amp; Results</a:t>
            </a:r>
          </a:p>
          <a:p>
            <a:pPr marL="342900" indent="-342900" algn="ctr">
              <a:lnSpc>
                <a:spcPct val="150000"/>
              </a:lnSpc>
              <a:buFont typeface="+mj-lt"/>
              <a:buAutoNum type="arabicPeriod"/>
            </a:pPr>
            <a:r>
              <a:rPr lang="es-ES" sz="112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  <a:p>
            <a:pPr marL="342900" indent="-3429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12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References 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BA2A83-53BB-DC0F-E18F-890047065318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4C42A5-2539-4D1F-C109-DA59EFA76432}"/>
              </a:ext>
            </a:extLst>
          </p:cNvPr>
          <p:cNvSpPr txBox="1"/>
          <p:nvPr/>
        </p:nvSpPr>
        <p:spPr>
          <a:xfrm>
            <a:off x="452374" y="6422244"/>
            <a:ext cx="11644884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34E59A-A757-4A23-9572-1F92554F191D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BC69BD-0111-EA51-EAD5-A949FAA9F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F296F9E6-9D4C-C2FD-EA95-E614FC310EFA}"/>
              </a:ext>
            </a:extLst>
          </p:cNvPr>
          <p:cNvSpPr txBox="1">
            <a:spLocks/>
          </p:cNvSpPr>
          <p:nvPr/>
        </p:nvSpPr>
        <p:spPr>
          <a:xfrm>
            <a:off x="2659927" y="55188"/>
            <a:ext cx="6830568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3106407581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" grpId="0" build="p"/>
      <p:bldP spid="4" grpId="0" animBg="1"/>
      <p:bldP spid="5" grpId="0"/>
      <p:bldP spid="6" grpId="0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E2B564B-5E65-F4F0-A781-7609AD65998D}"/>
              </a:ext>
            </a:extLst>
          </p:cNvPr>
          <p:cNvSpPr/>
          <p:nvPr/>
        </p:nvSpPr>
        <p:spPr>
          <a:xfrm>
            <a:off x="0" y="866971"/>
            <a:ext cx="12192000" cy="5649128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trike="sngStrik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A76AD5-894A-DA91-8417-C78C48CDF613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F878EF-9F90-F2DA-E683-72D8917468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A994E65-0832-BDAE-04E4-DB23A84E7B16}"/>
              </a:ext>
            </a:extLst>
          </p:cNvPr>
          <p:cNvSpPr txBox="1">
            <a:spLocks/>
          </p:cNvSpPr>
          <p:nvPr/>
        </p:nvSpPr>
        <p:spPr>
          <a:xfrm>
            <a:off x="2659927" y="55188"/>
            <a:ext cx="6830568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96045A-25D4-C6CF-FC56-F323110198F7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B7D17C-0DFA-2BBC-3B34-5C04915EBB31}"/>
              </a:ext>
            </a:extLst>
          </p:cNvPr>
          <p:cNvSpPr txBox="1"/>
          <p:nvPr/>
        </p:nvSpPr>
        <p:spPr>
          <a:xfrm>
            <a:off x="386080" y="6458947"/>
            <a:ext cx="11595100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A346439F-68CD-03AF-6F39-8FD06BAA9AE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03200" y="1538039"/>
            <a:ext cx="11683999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Bithub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 web-based BitTorrent platform, no software needed.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Instant access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Download and share torrents directly from your browser.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Cross-platform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Fully functional on both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desktop and mobile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Visually stunning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Unique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robotic animations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3D effects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an engaging UI.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In-site video playback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Watch your downloaded videos directly on the website.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Faster, simpler, and more interactive</a:t>
            </a:r>
            <a:r>
              <a:rPr kumimoji="0" lang="en-US" altLang="en-US" sz="24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file sharing experience. </a:t>
            </a:r>
          </a:p>
        </p:txBody>
      </p:sp>
    </p:spTree>
    <p:extLst>
      <p:ext uri="{BB962C8B-B14F-4D97-AF65-F5344CB8AC3E}">
        <p14:creationId xmlns:p14="http://schemas.microsoft.com/office/powerpoint/2010/main" val="184088443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4" grpId="0" animBg="1"/>
      <p:bldP spid="6" grpId="0"/>
      <p:bldP spid="7" grpId="0" animBg="1"/>
      <p:bldP spid="8" grpId="0"/>
      <p:bldP spid="1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C118314-7310-4009-8CCA-FD852BF987AF}"/>
              </a:ext>
            </a:extLst>
          </p:cNvPr>
          <p:cNvSpPr/>
          <p:nvPr/>
        </p:nvSpPr>
        <p:spPr>
          <a:xfrm>
            <a:off x="0" y="866971"/>
            <a:ext cx="12192000" cy="5649128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trike="sngStrik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0D692D-5B6F-7C54-B919-209DDE55F2C2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1799E3-10F8-C3F8-165D-4BCA04947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65D8F34E-D428-4BFC-A956-DB7FA5DEF579}"/>
              </a:ext>
            </a:extLst>
          </p:cNvPr>
          <p:cNvSpPr txBox="1">
            <a:spLocks/>
          </p:cNvSpPr>
          <p:nvPr/>
        </p:nvSpPr>
        <p:spPr>
          <a:xfrm>
            <a:off x="2659927" y="55188"/>
            <a:ext cx="6830568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Literature survey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8772B3-B04D-FBFA-DF63-D9C42E9398D3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A84BAE-6B47-E534-C0C6-D7C0053D85D5}"/>
              </a:ext>
            </a:extLst>
          </p:cNvPr>
          <p:cNvSpPr txBox="1"/>
          <p:nvPr/>
        </p:nvSpPr>
        <p:spPr>
          <a:xfrm>
            <a:off x="298450" y="6479547"/>
            <a:ext cx="11595100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6CE2E4CD-80BA-5AD7-6679-ED5B2AEF663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93915" y="1136604"/>
            <a:ext cx="11388271" cy="48628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BitTorrent, developed in 2001, revolutionized file sharing by enabling peer-to-peer (P2P) distribution, reducing reliance on centralized servers.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Many existing platforms like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uTorrent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qBittorrent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offer desktop-based torrent clients, but they lack modern, web-based interfaces.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Web-based torrent platforms like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WebTorrent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have emerged, allowing browser-based file sharing without additional software.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28800186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  <p:bldP spid="6" grpId="0"/>
      <p:bldP spid="7" grpId="0" animBg="1"/>
      <p:bldP spid="8" grpId="0"/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57596-5277-D948-3562-70BFA59D9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12F179-65E9-6CA2-B1DE-2ECC9FCACEBC}"/>
              </a:ext>
            </a:extLst>
          </p:cNvPr>
          <p:cNvSpPr/>
          <p:nvPr/>
        </p:nvSpPr>
        <p:spPr>
          <a:xfrm>
            <a:off x="0" y="866971"/>
            <a:ext cx="12192000" cy="5649128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trike="sngStrik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C36C82-E54D-DDB8-7634-B49716C27CC6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8B17E6-228B-6CD5-414E-CF1923766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2EC1F582-C43D-24D2-82CF-21196F0CA481}"/>
              </a:ext>
            </a:extLst>
          </p:cNvPr>
          <p:cNvSpPr txBox="1">
            <a:spLocks/>
          </p:cNvSpPr>
          <p:nvPr/>
        </p:nvSpPr>
        <p:spPr>
          <a:xfrm>
            <a:off x="2659927" y="55188"/>
            <a:ext cx="6830568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Literature survey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632817-AA7A-7FD3-8978-023AAB29DA98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3533C4-DE14-4A75-904A-C29A2D1FCE8B}"/>
              </a:ext>
            </a:extLst>
          </p:cNvPr>
          <p:cNvSpPr txBox="1"/>
          <p:nvPr/>
        </p:nvSpPr>
        <p:spPr>
          <a:xfrm>
            <a:off x="452374" y="6465796"/>
            <a:ext cx="11644884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6EA91EDE-F4AC-78EE-9339-C3F3DB45010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93915" y="1336659"/>
            <a:ext cx="11388271" cy="4462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experience in existing torrent platforms is often criticized for outdated designs and complexity.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Adding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animations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UI elements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web platforms has been shown to enhance user engagement and retention.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Bithub introduces a fresh approach, combining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ease of access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an innovative, visually appealing interface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44806087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/>
      <p:bldP spid="7" grpId="0" animBg="1"/>
      <p:bldP spid="8" grpId="0"/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559B5E9-48E1-96B5-FB81-378A8988EE75}"/>
              </a:ext>
            </a:extLst>
          </p:cNvPr>
          <p:cNvSpPr/>
          <p:nvPr/>
        </p:nvSpPr>
        <p:spPr>
          <a:xfrm>
            <a:off x="0" y="866971"/>
            <a:ext cx="12192000" cy="5649128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trike="sngStrik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12F3D7-A21C-E1B2-0F1F-C67B1A9EAD2D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C9EC39-A7B6-D9B2-D2A8-7E1FA26D34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848AEF36-ABB6-3166-D2D1-F4E453BAC738}"/>
              </a:ext>
            </a:extLst>
          </p:cNvPr>
          <p:cNvSpPr txBox="1">
            <a:spLocks/>
          </p:cNvSpPr>
          <p:nvPr/>
        </p:nvSpPr>
        <p:spPr>
          <a:xfrm>
            <a:off x="1515700" y="76200"/>
            <a:ext cx="9739884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PROBLEM STATEMENT AND Objectives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E0C5FA-5AC5-E6C2-A5B8-F9EE5BBB234C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2B1B3D-2FA3-CA73-C76C-34EDBD5B5BBB}"/>
              </a:ext>
            </a:extLst>
          </p:cNvPr>
          <p:cNvSpPr txBox="1"/>
          <p:nvPr/>
        </p:nvSpPr>
        <p:spPr>
          <a:xfrm>
            <a:off x="389875" y="6479547"/>
            <a:ext cx="11644884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7A1818A1-1A0A-8ACC-2439-2E0223C9ACE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6317" y="1047340"/>
            <a:ext cx="12192000" cy="5232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Problem</a:t>
            </a:r>
            <a:r>
              <a:rPr kumimoji="0" lang="en-US" altLang="en-US" sz="28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Existing BitTorrent platforms often require software installation, have outdated UIs, and lack ease of use and mobile support.</a:t>
            </a:r>
            <a:endParaRPr lang="en-US" altLang="en-US" sz="24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Objectives</a:t>
            </a:r>
            <a:r>
              <a:rPr kumimoji="0" lang="en-US" altLang="en-US" sz="28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web-based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no-installation-required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BitTorrent platform for both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mobile and desktop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drag-and-drop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functionality for torrent file uploads and the ability to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copy magnet links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interface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robotic animations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3D visuals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Allow users to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download, share, and watch videos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seamlessly on the platform.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932562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  <p:bldP spid="6" grpId="0"/>
      <p:bldP spid="7" grpId="0" animBg="1"/>
      <p:bldP spid="8" grpId="0"/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7E3128F-9FE7-6B60-7874-3C93AB2AC46C}"/>
              </a:ext>
            </a:extLst>
          </p:cNvPr>
          <p:cNvSpPr/>
          <p:nvPr/>
        </p:nvSpPr>
        <p:spPr>
          <a:xfrm>
            <a:off x="0" y="866971"/>
            <a:ext cx="12192000" cy="5649128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trike="sngStrik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47F1CC-BE3F-4798-D79F-48B02AC8327A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E7BC19-D066-BD6D-FF96-5432E7163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EBB324C-3AB1-FB9E-8BF6-BD2BE18373B8}"/>
              </a:ext>
            </a:extLst>
          </p:cNvPr>
          <p:cNvSpPr txBox="1">
            <a:spLocks/>
          </p:cNvSpPr>
          <p:nvPr/>
        </p:nvSpPr>
        <p:spPr>
          <a:xfrm>
            <a:off x="2659927" y="55188"/>
            <a:ext cx="6830568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METHADOLOGY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0FB04C7-2F13-6A68-C741-5F4F3272E5AB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DD634F-1143-E372-9613-B9050DA1AA90}"/>
              </a:ext>
            </a:extLst>
          </p:cNvPr>
          <p:cNvSpPr txBox="1"/>
          <p:nvPr/>
        </p:nvSpPr>
        <p:spPr>
          <a:xfrm>
            <a:off x="452374" y="6465796"/>
            <a:ext cx="11644884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139C6C4F-FCB3-1DBE-64A9-D3015BE86CC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73477" y="1407235"/>
            <a:ext cx="10803467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Study Design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Web-based platform development for BitTorrent file sharing.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Study Settings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Web and mobile environments.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Sampling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User testing with diverse demographics.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Variables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User engagement, download speed, UI effectiveness.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Controls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Standardized testing conditions across platforms.</a:t>
            </a:r>
          </a:p>
        </p:txBody>
      </p:sp>
    </p:spTree>
    <p:extLst>
      <p:ext uri="{BB962C8B-B14F-4D97-AF65-F5344CB8AC3E}">
        <p14:creationId xmlns:p14="http://schemas.microsoft.com/office/powerpoint/2010/main" val="2990091098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" grpId="0" animBg="1"/>
      <p:bldP spid="6" grpId="0"/>
      <p:bldP spid="10" grpId="0" animBg="1"/>
      <p:bldP spid="11" grpId="0"/>
      <p:bldP spid="1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5F794-EB7D-32EA-6601-5A5DDCEEE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051EE7-F419-87C1-A2DC-AADB314CC797}"/>
              </a:ext>
            </a:extLst>
          </p:cNvPr>
          <p:cNvSpPr/>
          <p:nvPr/>
        </p:nvSpPr>
        <p:spPr>
          <a:xfrm>
            <a:off x="0" y="866971"/>
            <a:ext cx="12192000" cy="5649128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trike="sngStrik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7C2DD1-D321-7C8D-4A28-A477DC1F3098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7038A-50A9-7E4A-A035-B7102F0A91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FF6F1593-FAB9-B3A9-069D-4919D074E756}"/>
              </a:ext>
            </a:extLst>
          </p:cNvPr>
          <p:cNvSpPr txBox="1">
            <a:spLocks/>
          </p:cNvSpPr>
          <p:nvPr/>
        </p:nvSpPr>
        <p:spPr>
          <a:xfrm>
            <a:off x="2659927" y="55188"/>
            <a:ext cx="6830568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METHADOLOGY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979CC3-79B4-F9ED-3160-830B6ACC3522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0F12F6-3F97-8B5F-4FD8-0DA1991D0816}"/>
              </a:ext>
            </a:extLst>
          </p:cNvPr>
          <p:cNvSpPr txBox="1"/>
          <p:nvPr/>
        </p:nvSpPr>
        <p:spPr>
          <a:xfrm>
            <a:off x="302872" y="6465796"/>
            <a:ext cx="11586255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553F433A-52FE-AB5A-9A96-B9D07722227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6317" y="1602657"/>
            <a:ext cx="11586255" cy="3908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Methods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UI design, coding, and integration of animations.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Collection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User feedback and performance metrics.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Analysis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Comparative analysis of user engagement and platform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Ethical Clearance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Ensured user privacy and data security.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761438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/>
      <p:bldP spid="10" grpId="0" animBg="1"/>
      <p:bldP spid="11" grpId="0"/>
      <p:bldP spid="1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4099D86-CD81-48B0-0AA9-A8E5F5758904}"/>
              </a:ext>
            </a:extLst>
          </p:cNvPr>
          <p:cNvSpPr/>
          <p:nvPr/>
        </p:nvSpPr>
        <p:spPr>
          <a:xfrm>
            <a:off x="0" y="866971"/>
            <a:ext cx="12192000" cy="5649128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trike="sngStrik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15E4FE4-8D0D-1794-0885-DC65C57257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820" b="98780" l="352" r="98281">
                        <a14:foregroundMark x1="10703" y1="5168" x2="10156" y2="17886"/>
                        <a14:foregroundMark x1="10625" y1="2091" x2="17109" y2="1974"/>
                        <a14:foregroundMark x1="17109" y1="1974" x2="35469" y2="2033"/>
                        <a14:foregroundMark x1="35469" y1="2033" x2="46172" y2="1974"/>
                        <a14:foregroundMark x1="46172" y1="1974" x2="55859" y2="1974"/>
                        <a14:foregroundMark x1="55859" y1="1974" x2="65195" y2="1916"/>
                        <a14:foregroundMark x1="65195" y1="1916" x2="84453" y2="2265"/>
                        <a14:foregroundMark x1="84453" y1="2265" x2="89023" y2="4820"/>
                        <a14:foregroundMark x1="89023" y1="4820" x2="90039" y2="35656"/>
                        <a14:foregroundMark x1="89375" y1="37050" x2="88320" y2="73345"/>
                        <a14:foregroundMark x1="88320" y1="73345" x2="85352" y2="81998"/>
                        <a14:foregroundMark x1="85352" y1="81998" x2="17031" y2="81010"/>
                        <a14:foregroundMark x1="14883" y1="82985" x2="11172" y2="78630"/>
                        <a14:foregroundMark x1="11172" y1="78630" x2="11133" y2="21719"/>
                        <a14:foregroundMark x1="10703" y1="87050" x2="5742" y2="93380"/>
                        <a14:foregroundMark x1="5742" y1="93380" x2="11602" y2="97038"/>
                        <a14:foregroundMark x1="11602" y1="97038" x2="26953" y2="96806"/>
                        <a14:foregroundMark x1="26953" y1="96806" x2="37891" y2="97445"/>
                        <a14:foregroundMark x1="37891" y1="97445" x2="44648" y2="97387"/>
                        <a14:foregroundMark x1="44648" y1="97387" x2="53320" y2="97619"/>
                        <a14:foregroundMark x1="53320" y1="97619" x2="79297" y2="96516"/>
                        <a14:foregroundMark x1="79297" y1="96516" x2="92031" y2="96516"/>
                        <a14:foregroundMark x1="92031" y1="96516" x2="87617" y2="90244"/>
                        <a14:foregroundMark x1="87617" y1="90244" x2="26914" y2="87456"/>
                        <a14:foregroundMark x1="26914" y1="87456" x2="24258" y2="92218"/>
                        <a14:foregroundMark x1="7656" y1="90883" x2="3633" y2="96225"/>
                        <a14:foregroundMark x1="3633" y1="96225" x2="8164" y2="96806"/>
                        <a14:foregroundMark x1="89453" y1="86411" x2="94336" y2="97677"/>
                        <a14:foregroundMark x1="95664" y1="96283" x2="98320" y2="97503"/>
                        <a14:foregroundMark x1="586" y1="98780" x2="352" y2="9825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1992" y="3193931"/>
            <a:ext cx="4798566" cy="320360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62C97CD-7BC8-6C06-176A-5468706C7F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84" b="89922" l="9904" r="99201">
                        <a14:foregroundMark x1="38339" y1="47868" x2="38498" y2="46899"/>
                        <a14:foregroundMark x1="39457" y1="33915" x2="39457" y2="48256"/>
                        <a14:foregroundMark x1="39776" y1="52326" x2="39297" y2="64535"/>
                        <a14:foregroundMark x1="39297" y1="64535" x2="41374" y2="74806"/>
                        <a14:foregroundMark x1="41374" y1="74806" x2="41853" y2="74612"/>
                        <a14:foregroundMark x1="42492" y1="74419" x2="50799" y2="74612"/>
                        <a14:foregroundMark x1="50799" y1="74612" x2="55911" y2="73643"/>
                        <a14:foregroundMark x1="39617" y1="31395" x2="49201" y2="29651"/>
                        <a14:foregroundMark x1="49201" y1="29651" x2="55911" y2="30426"/>
                        <a14:foregroundMark x1="59425" y1="52713" x2="63898" y2="61434"/>
                        <a14:foregroundMark x1="63898" y1="61434" x2="59744" y2="68217"/>
                        <a14:foregroundMark x1="61342" y1="71124" x2="71246" y2="74612"/>
                        <a14:foregroundMark x1="63738" y1="57171" x2="64217" y2="58333"/>
                        <a14:foregroundMark x1="92617" y1="61001" x2="92971" y2="61047"/>
                        <a14:foregroundMark x1="81149" y1="59498" x2="85860" y2="60115"/>
                        <a14:foregroundMark x1="76420" y1="58879" x2="76567" y2="58898"/>
                        <a14:foregroundMark x1="64856" y1="57364" x2="74657" y2="58648"/>
                        <a14:foregroundMark x1="92971" y1="61047" x2="99201" y2="74806"/>
                        <a14:foregroundMark x1="99201" y1="74806" x2="89137" y2="79264"/>
                        <a14:foregroundMark x1="89137" y1="79264" x2="73003" y2="75000"/>
                        <a14:foregroundMark x1="73003" y1="75000" x2="71246" y2="69767"/>
                        <a14:backgroundMark x1="78435" y1="59302" x2="78435" y2="59302"/>
                        <a14:backgroundMark x1="79233" y1="59884" x2="78435" y2="59884"/>
                        <a14:backgroundMark x1="78914" y1="58915" x2="81150" y2="59496"/>
                        <a14:backgroundMark x1="78594" y1="59109" x2="76677" y2="59109"/>
                        <a14:backgroundMark x1="76518" y1="59109" x2="74441" y2="58140"/>
                        <a14:backgroundMark x1="86102" y1="59690" x2="92812" y2="606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59251" y="777665"/>
            <a:ext cx="8706661" cy="71767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DB7ADC6-C881-F643-D5BB-47C0B359D1E8}"/>
              </a:ext>
            </a:extLst>
          </p:cNvPr>
          <p:cNvSpPr/>
          <p:nvPr/>
        </p:nvSpPr>
        <p:spPr>
          <a:xfrm>
            <a:off x="-49784" y="0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4FCA1B-F05D-CE86-3539-ADB6331BA2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228" b="91139" l="7595" r="92089">
                        <a14:foregroundMark x1="8544" y1="40823" x2="7911" y2="57911"/>
                        <a14:foregroundMark x1="7911" y1="57911" x2="8228" y2="58544"/>
                        <a14:foregroundMark x1="30063" y1="14241" x2="35759" y2="8544"/>
                        <a14:foregroundMark x1="32278" y1="43671" x2="32595" y2="28165"/>
                        <a14:foregroundMark x1="32595" y1="28165" x2="43038" y2="15823"/>
                        <a14:foregroundMark x1="43038" y1="15823" x2="61076" y2="12342"/>
                        <a14:foregroundMark x1="61076" y1="12342" x2="73734" y2="14873"/>
                        <a14:foregroundMark x1="43671" y1="61076" x2="45253" y2="63608"/>
                        <a14:foregroundMark x1="40506" y1="30063" x2="50949" y2="20253"/>
                        <a14:foregroundMark x1="53481" y1="16139" x2="41456" y2="24684"/>
                        <a14:foregroundMark x1="41456" y1="24684" x2="45253" y2="20886"/>
                        <a14:foregroundMark x1="51899" y1="47468" x2="59494" y2="35759"/>
                        <a14:foregroundMark x1="59494" y1="35759" x2="72468" y2="27215"/>
                        <a14:foregroundMark x1="72468" y1="27215" x2="59810" y2="32595"/>
                        <a14:foregroundMark x1="59810" y1="32595" x2="54114" y2="43354"/>
                        <a14:foregroundMark x1="54114" y1="43354" x2="54114" y2="43354"/>
                        <a14:foregroundMark x1="90823" y1="49684" x2="92405" y2="61392"/>
                        <a14:foregroundMark x1="92405" y1="61392" x2="91772" y2="63608"/>
                        <a14:foregroundMark x1="78165" y1="26266" x2="86709" y2="29114"/>
                        <a14:foregroundMark x1="41456" y1="90823" x2="54114" y2="88608"/>
                        <a14:foregroundMark x1="54114" y1="88608" x2="57278" y2="911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317" y="55188"/>
            <a:ext cx="810784" cy="81078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FA243A82-2CDD-D53B-6806-D7A90C0CCD1C}"/>
              </a:ext>
            </a:extLst>
          </p:cNvPr>
          <p:cNvSpPr txBox="1">
            <a:spLocks/>
          </p:cNvSpPr>
          <p:nvPr/>
        </p:nvSpPr>
        <p:spPr>
          <a:xfrm>
            <a:off x="2659927" y="55188"/>
            <a:ext cx="6830568" cy="8659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IMPLEMENTATION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BB7A94-FD0A-5622-A1DB-95930E4C2E39}"/>
              </a:ext>
            </a:extLst>
          </p:cNvPr>
          <p:cNvSpPr/>
          <p:nvPr/>
        </p:nvSpPr>
        <p:spPr>
          <a:xfrm>
            <a:off x="-249389" y="6480546"/>
            <a:ext cx="12649200" cy="8659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13DDA1-2189-A301-9FE5-6E08DEBECFF4}"/>
              </a:ext>
            </a:extLst>
          </p:cNvPr>
          <p:cNvSpPr txBox="1"/>
          <p:nvPr/>
        </p:nvSpPr>
        <p:spPr>
          <a:xfrm>
            <a:off x="394215" y="6445984"/>
            <a:ext cx="11761201" cy="67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IN" sz="2400" b="1" dirty="0">
                <a:solidFill>
                  <a:schemeClr val="bg1"/>
                </a:solidFill>
              </a:rPr>
              <a:t>Mini Project (BCS-351)                                                       ODD Semester 2024-25</a:t>
            </a:r>
            <a:endParaRPr lang="en-US" sz="2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endParaRPr lang="zh-CN" altLang="en-US" sz="1800" b="1" dirty="0">
              <a:solidFill>
                <a:schemeClr val="bg1"/>
              </a:solidFill>
              <a:latin typeface="Tinos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1C41043D-C4F2-29FE-1226-62AF1F5198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42245" y="885607"/>
            <a:ext cx="1106593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Platform Development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Built using HTML, CSS, JavaScript for responsive design.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Core Features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Integrated drag-and-drop file upload, magnet link copying, and in-site video playback..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Cross-Platform Compatibility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Ensured functionality on both mobile and desktop devices.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F3B28BC-ECF2-1934-D058-0ED484DFB8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2283" y="3276940"/>
            <a:ext cx="3763380" cy="25169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B1E50A1-B830-5D5D-A957-4AC2B1E5DF0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5956" b="5735"/>
          <a:stretch/>
        </p:blipFill>
        <p:spPr>
          <a:xfrm>
            <a:off x="7289159" y="2929048"/>
            <a:ext cx="1532956" cy="32127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58354032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4" grpId="0" animBg="1"/>
      <p:bldP spid="6" grpId="0"/>
      <p:bldP spid="7" grpId="0" animBg="1"/>
      <p:bldP spid="8" grpId="0"/>
      <p:bldP spid="9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837</TotalTime>
  <Words>819</Words>
  <Application>Microsoft Office PowerPoint</Application>
  <PresentationFormat>Widescreen</PresentationFormat>
  <Paragraphs>124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Agency FB</vt:lpstr>
      <vt:lpstr>Arial</vt:lpstr>
      <vt:lpstr>Arial Rounded MT Bold</vt:lpstr>
      <vt:lpstr>Calibri</vt:lpstr>
      <vt:lpstr>Century Gothic</vt:lpstr>
      <vt:lpstr>Tinos</vt:lpstr>
      <vt:lpstr>Wingdings</vt:lpstr>
      <vt:lpstr>Mesh</vt:lpstr>
      <vt:lpstr>BITHUB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We appreciate your time and attention. Feel free to ask questions or share your feedback.    Team Bithub "Redefining file sharing with innovation and simplicity."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ayush kumar</dc:creator>
  <cp:lastModifiedBy>ayush kumar</cp:lastModifiedBy>
  <cp:revision>1</cp:revision>
  <dcterms:created xsi:type="dcterms:W3CDTF">2024-12-31T16:22:36Z</dcterms:created>
  <dcterms:modified xsi:type="dcterms:W3CDTF">2025-01-01T06:20:07Z</dcterms:modified>
</cp:coreProperties>
</file>

<file path=docProps/thumbnail.jpeg>
</file>